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embeddings/oleObject1.bin" ContentType="application/vnd.openxmlformats-officedocument.oleObject"/>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2.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media/image105.JPG" ContentType="image/jpeg"/>
  <Override PartName="/ppt/notesSlides/notesSlide131.xml" ContentType="application/vnd.openxmlformats-officedocument.presentationml.notesSlide+xml"/>
  <Override PartName="/ppt/charts/chart2.xml" ContentType="application/vnd.openxmlformats-officedocument.drawingml.chart+xml"/>
  <Override PartName="/ppt/notesSlides/notesSlide132.xml" ContentType="application/vnd.openxmlformats-officedocument.presentationml.notesSlide+xml"/>
  <Override PartName="/ppt/charts/chart3.xml" ContentType="application/vnd.openxmlformats-officedocument.drawingml.chart+xml"/>
  <Override PartName="/ppt/notesSlides/notesSlide13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rts/chart6.xml" ContentType="application/vnd.openxmlformats-officedocument.drawingml.chart+xml"/>
  <Override PartName="/ppt/notesSlides/notesSlide137.xml" ContentType="application/vnd.openxmlformats-officedocument.presentationml.notesSlide+xml"/>
  <Override PartName="/ppt/charts/chart7.xml" ContentType="application/vnd.openxmlformats-officedocument.drawingml.chart+xml"/>
  <Override PartName="/ppt/notesSlides/notesSlide138.xml" ContentType="application/vnd.openxmlformats-officedocument.presentationml.notesSlide+xml"/>
  <Override PartName="/ppt/charts/chart8.xml" ContentType="application/vnd.openxmlformats-officedocument.drawingml.chart+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7"/>
  </p:notesMasterIdLst>
  <p:handoutMasterIdLst>
    <p:handoutMasterId r:id="rId158"/>
  </p:handoutMasterIdLst>
  <p:sldIdLst>
    <p:sldId id="256" r:id="rId2"/>
    <p:sldId id="579" r:id="rId3"/>
    <p:sldId id="746" r:id="rId4"/>
    <p:sldId id="745" r:id="rId5"/>
    <p:sldId id="747" r:id="rId6"/>
    <p:sldId id="587" r:id="rId7"/>
    <p:sldId id="582" r:id="rId8"/>
    <p:sldId id="662" r:id="rId9"/>
    <p:sldId id="658" r:id="rId10"/>
    <p:sldId id="659" r:id="rId11"/>
    <p:sldId id="668" r:id="rId12"/>
    <p:sldId id="656" r:id="rId13"/>
    <p:sldId id="671" r:id="rId14"/>
    <p:sldId id="583" r:id="rId15"/>
    <p:sldId id="688" r:id="rId16"/>
    <p:sldId id="713" r:id="rId17"/>
    <p:sldId id="714" r:id="rId18"/>
    <p:sldId id="715" r:id="rId19"/>
    <p:sldId id="686" r:id="rId20"/>
    <p:sldId id="698" r:id="rId21"/>
    <p:sldId id="584" r:id="rId22"/>
    <p:sldId id="782" r:id="rId23"/>
    <p:sldId id="588" r:id="rId24"/>
    <p:sldId id="589" r:id="rId25"/>
    <p:sldId id="593" r:id="rId26"/>
    <p:sldId id="590" r:id="rId27"/>
    <p:sldId id="592" r:id="rId28"/>
    <p:sldId id="594" r:id="rId29"/>
    <p:sldId id="595" r:id="rId30"/>
    <p:sldId id="596" r:id="rId31"/>
    <p:sldId id="597" r:id="rId32"/>
    <p:sldId id="598" r:id="rId33"/>
    <p:sldId id="600" r:id="rId34"/>
    <p:sldId id="601" r:id="rId35"/>
    <p:sldId id="602" r:id="rId36"/>
    <p:sldId id="603" r:id="rId37"/>
    <p:sldId id="604" r:id="rId38"/>
    <p:sldId id="605" r:id="rId39"/>
    <p:sldId id="606" r:id="rId40"/>
    <p:sldId id="607" r:id="rId41"/>
    <p:sldId id="608" r:id="rId42"/>
    <p:sldId id="609" r:id="rId43"/>
    <p:sldId id="610" r:id="rId44"/>
    <p:sldId id="611" r:id="rId45"/>
    <p:sldId id="753" r:id="rId46"/>
    <p:sldId id="754" r:id="rId47"/>
    <p:sldId id="755" r:id="rId48"/>
    <p:sldId id="756" r:id="rId49"/>
    <p:sldId id="757" r:id="rId50"/>
    <p:sldId id="758" r:id="rId51"/>
    <p:sldId id="759" r:id="rId52"/>
    <p:sldId id="760" r:id="rId53"/>
    <p:sldId id="761" r:id="rId54"/>
    <p:sldId id="762" r:id="rId55"/>
    <p:sldId id="763" r:id="rId56"/>
    <p:sldId id="764" r:id="rId57"/>
    <p:sldId id="765" r:id="rId58"/>
    <p:sldId id="767" r:id="rId59"/>
    <p:sldId id="768" r:id="rId60"/>
    <p:sldId id="585" r:id="rId61"/>
    <p:sldId id="706" r:id="rId62"/>
    <p:sldId id="705" r:id="rId63"/>
    <p:sldId id="704" r:id="rId64"/>
    <p:sldId id="707" r:id="rId65"/>
    <p:sldId id="791" r:id="rId66"/>
    <p:sldId id="515" r:id="rId67"/>
    <p:sldId id="710" r:id="rId68"/>
    <p:sldId id="709" r:id="rId69"/>
    <p:sldId id="708" r:id="rId70"/>
    <p:sldId id="711" r:id="rId71"/>
    <p:sldId id="309" r:id="rId72"/>
    <p:sldId id="784" r:id="rId73"/>
    <p:sldId id="783" r:id="rId74"/>
    <p:sldId id="334" r:id="rId75"/>
    <p:sldId id="750" r:id="rId76"/>
    <p:sldId id="751" r:id="rId77"/>
    <p:sldId id="748" r:id="rId78"/>
    <p:sldId id="749" r:id="rId79"/>
    <p:sldId id="669" r:id="rId80"/>
    <p:sldId id="670" r:id="rId81"/>
    <p:sldId id="778" r:id="rId82"/>
    <p:sldId id="781" r:id="rId83"/>
    <p:sldId id="673" r:id="rId84"/>
    <p:sldId id="674" r:id="rId85"/>
    <p:sldId id="775" r:id="rId86"/>
    <p:sldId id="776" r:id="rId87"/>
    <p:sldId id="777" r:id="rId88"/>
    <p:sldId id="641" r:id="rId89"/>
    <p:sldId id="563" r:id="rId90"/>
    <p:sldId id="531" r:id="rId91"/>
    <p:sldId id="532" r:id="rId92"/>
    <p:sldId id="560" r:id="rId93"/>
    <p:sldId id="530" r:id="rId94"/>
    <p:sldId id="566" r:id="rId95"/>
    <p:sldId id="567" r:id="rId96"/>
    <p:sldId id="568" r:id="rId97"/>
    <p:sldId id="712" r:id="rId98"/>
    <p:sldId id="569" r:id="rId99"/>
    <p:sldId id="675" r:id="rId100"/>
    <p:sldId id="523" r:id="rId101"/>
    <p:sldId id="524" r:id="rId102"/>
    <p:sldId id="525" r:id="rId103"/>
    <p:sldId id="696" r:id="rId104"/>
    <p:sldId id="697" r:id="rId105"/>
    <p:sldId id="694" r:id="rId106"/>
    <p:sldId id="716" r:id="rId107"/>
    <p:sldId id="717" r:id="rId108"/>
    <p:sldId id="701" r:id="rId109"/>
    <p:sldId id="702" r:id="rId110"/>
    <p:sldId id="699" r:id="rId111"/>
    <p:sldId id="700" r:id="rId112"/>
    <p:sldId id="528" r:id="rId113"/>
    <p:sldId id="561" r:id="rId114"/>
    <p:sldId id="526" r:id="rId115"/>
    <p:sldId id="460" r:id="rId116"/>
    <p:sldId id="461" r:id="rId117"/>
    <p:sldId id="462" r:id="rId118"/>
    <p:sldId id="463" r:id="rId119"/>
    <p:sldId id="464" r:id="rId120"/>
    <p:sldId id="465" r:id="rId121"/>
    <p:sldId id="527" r:id="rId122"/>
    <p:sldId id="308" r:id="rId123"/>
    <p:sldId id="572" r:id="rId124"/>
    <p:sldId id="573" r:id="rId125"/>
    <p:sldId id="574" r:id="rId126"/>
    <p:sldId id="575" r:id="rId127"/>
    <p:sldId id="312" r:id="rId128"/>
    <p:sldId id="721" r:id="rId129"/>
    <p:sldId id="718" r:id="rId130"/>
    <p:sldId id="719" r:id="rId131"/>
    <p:sldId id="720" r:id="rId132"/>
    <p:sldId id="529" r:id="rId133"/>
    <p:sldId id="570" r:id="rId134"/>
    <p:sldId id="571" r:id="rId135"/>
    <p:sldId id="576" r:id="rId136"/>
    <p:sldId id="792" r:id="rId137"/>
    <p:sldId id="559" r:id="rId138"/>
    <p:sldId id="547" r:id="rId139"/>
    <p:sldId id="548" r:id="rId140"/>
    <p:sldId id="549" r:id="rId141"/>
    <p:sldId id="550" r:id="rId142"/>
    <p:sldId id="551" r:id="rId143"/>
    <p:sldId id="786" r:id="rId144"/>
    <p:sldId id="787" r:id="rId145"/>
    <p:sldId id="789" r:id="rId146"/>
    <p:sldId id="790" r:id="rId147"/>
    <p:sldId id="558" r:id="rId148"/>
    <p:sldId id="553" r:id="rId149"/>
    <p:sldId id="554" r:id="rId150"/>
    <p:sldId id="555" r:id="rId151"/>
    <p:sldId id="556" r:id="rId152"/>
    <p:sldId id="578" r:id="rId153"/>
    <p:sldId id="676" r:id="rId154"/>
    <p:sldId id="678" r:id="rId155"/>
    <p:sldId id="679"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2" autoAdjust="0"/>
    <p:restoredTop sz="82380" autoAdjust="0"/>
  </p:normalViewPr>
  <p:slideViewPr>
    <p:cSldViewPr snapToGrid="0" snapToObjects="1">
      <p:cViewPr varScale="1">
        <p:scale>
          <a:sx n="94" d="100"/>
          <a:sy n="94" d="100"/>
        </p:scale>
        <p:origin x="-1944" y="-104"/>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notesMaster" Target="notesMasters/notesMaster1.xml"/><Relationship Id="rId158" Type="http://schemas.openxmlformats.org/officeDocument/2006/relationships/handoutMaster" Target="handoutMasters/handoutMaster1.xml"/><Relationship Id="rId15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presProps" Target="presProps.xml"/><Relationship Id="rId161" Type="http://schemas.openxmlformats.org/officeDocument/2006/relationships/viewProps" Target="viewProps.xml"/><Relationship Id="rId16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2095180376"/>
        <c:axId val="2095183496"/>
      </c:barChart>
      <c:catAx>
        <c:axId val="2095180376"/>
        <c:scaling>
          <c:orientation val="minMax"/>
        </c:scaling>
        <c:delete val="0"/>
        <c:axPos val="l"/>
        <c:majorTickMark val="none"/>
        <c:minorTickMark val="none"/>
        <c:tickLblPos val="nextTo"/>
        <c:crossAx val="2095183496"/>
        <c:crosses val="autoZero"/>
        <c:auto val="1"/>
        <c:lblAlgn val="ctr"/>
        <c:lblOffset val="100"/>
        <c:noMultiLvlLbl val="0"/>
      </c:catAx>
      <c:valAx>
        <c:axId val="2095183496"/>
        <c:scaling>
          <c:orientation val="minMax"/>
        </c:scaling>
        <c:delete val="0"/>
        <c:axPos val="b"/>
        <c:majorGridlines/>
        <c:numFmt formatCode="General" sourceLinked="1"/>
        <c:majorTickMark val="none"/>
        <c:minorTickMark val="none"/>
        <c:tickLblPos val="nextTo"/>
        <c:spPr>
          <a:ln w="9525">
            <a:noFill/>
          </a:ln>
        </c:spPr>
        <c:crossAx val="209518037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2141488408"/>
        <c:axId val="2141491224"/>
      </c:barChart>
      <c:catAx>
        <c:axId val="2141488408"/>
        <c:scaling>
          <c:orientation val="minMax"/>
        </c:scaling>
        <c:delete val="0"/>
        <c:axPos val="b"/>
        <c:majorTickMark val="out"/>
        <c:minorTickMark val="none"/>
        <c:tickLblPos val="nextTo"/>
        <c:crossAx val="2141491224"/>
        <c:crosses val="autoZero"/>
        <c:auto val="1"/>
        <c:lblAlgn val="ctr"/>
        <c:lblOffset val="100"/>
        <c:noMultiLvlLbl val="0"/>
      </c:catAx>
      <c:valAx>
        <c:axId val="2141491224"/>
        <c:scaling>
          <c:orientation val="minMax"/>
        </c:scaling>
        <c:delete val="0"/>
        <c:axPos val="l"/>
        <c:majorGridlines/>
        <c:numFmt formatCode="General" sourceLinked="1"/>
        <c:majorTickMark val="out"/>
        <c:minorTickMark val="none"/>
        <c:tickLblPos val="nextTo"/>
        <c:crossAx val="214148840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22.23263287117274</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2140838440"/>
        <c:axId val="2140841416"/>
      </c:barChart>
      <c:catAx>
        <c:axId val="2140838440"/>
        <c:scaling>
          <c:orientation val="minMax"/>
        </c:scaling>
        <c:delete val="0"/>
        <c:axPos val="b"/>
        <c:majorTickMark val="out"/>
        <c:minorTickMark val="none"/>
        <c:tickLblPos val="nextTo"/>
        <c:crossAx val="2140841416"/>
        <c:crosses val="autoZero"/>
        <c:auto val="1"/>
        <c:lblAlgn val="ctr"/>
        <c:lblOffset val="100"/>
        <c:noMultiLvlLbl val="0"/>
      </c:catAx>
      <c:valAx>
        <c:axId val="2140841416"/>
        <c:scaling>
          <c:orientation val="minMax"/>
        </c:scaling>
        <c:delete val="0"/>
        <c:axPos val="l"/>
        <c:majorGridlines/>
        <c:numFmt formatCode="General" sourceLinked="1"/>
        <c:majorTickMark val="out"/>
        <c:minorTickMark val="none"/>
        <c:tickLblPos val="nextTo"/>
        <c:crossAx val="2140838440"/>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09264888"/>
        <c:axId val="2109267864"/>
      </c:barChart>
      <c:catAx>
        <c:axId val="2109264888"/>
        <c:scaling>
          <c:orientation val="minMax"/>
        </c:scaling>
        <c:delete val="1"/>
        <c:axPos val="l"/>
        <c:majorTickMark val="out"/>
        <c:minorTickMark val="none"/>
        <c:tickLblPos val="nextTo"/>
        <c:crossAx val="2109267864"/>
        <c:crosses val="autoZero"/>
        <c:auto val="1"/>
        <c:lblAlgn val="ctr"/>
        <c:lblOffset val="100"/>
        <c:tickLblSkip val="1"/>
        <c:noMultiLvlLbl val="0"/>
      </c:catAx>
      <c:valAx>
        <c:axId val="2109267864"/>
        <c:scaling>
          <c:orientation val="minMax"/>
        </c:scaling>
        <c:delete val="0"/>
        <c:axPos val="b"/>
        <c:majorGridlines>
          <c:spPr>
            <a:ln>
              <a:noFill/>
            </a:ln>
          </c:spPr>
        </c:majorGridlines>
        <c:numFmt formatCode="General" sourceLinked="1"/>
        <c:majorTickMark val="out"/>
        <c:minorTickMark val="none"/>
        <c:tickLblPos val="nextTo"/>
        <c:crossAx val="2109264888"/>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09359752"/>
        <c:axId val="2109362728"/>
      </c:barChart>
      <c:catAx>
        <c:axId val="2109359752"/>
        <c:scaling>
          <c:orientation val="minMax"/>
        </c:scaling>
        <c:delete val="1"/>
        <c:axPos val="l"/>
        <c:majorTickMark val="out"/>
        <c:minorTickMark val="none"/>
        <c:tickLblPos val="nextTo"/>
        <c:crossAx val="2109362728"/>
        <c:crosses val="autoZero"/>
        <c:auto val="1"/>
        <c:lblAlgn val="ctr"/>
        <c:lblOffset val="100"/>
        <c:tickLblSkip val="1"/>
        <c:noMultiLvlLbl val="0"/>
      </c:catAx>
      <c:valAx>
        <c:axId val="2109362728"/>
        <c:scaling>
          <c:orientation val="minMax"/>
        </c:scaling>
        <c:delete val="0"/>
        <c:axPos val="b"/>
        <c:majorGridlines>
          <c:spPr>
            <a:ln>
              <a:noFill/>
            </a:ln>
          </c:spPr>
        </c:majorGridlines>
        <c:numFmt formatCode="General" sourceLinked="1"/>
        <c:majorTickMark val="out"/>
        <c:minorTickMark val="none"/>
        <c:tickLblPos val="nextTo"/>
        <c:crossAx val="210935975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08177992"/>
        <c:axId val="2108180968"/>
      </c:barChart>
      <c:catAx>
        <c:axId val="2108177992"/>
        <c:scaling>
          <c:orientation val="minMax"/>
        </c:scaling>
        <c:delete val="1"/>
        <c:axPos val="l"/>
        <c:majorTickMark val="out"/>
        <c:minorTickMark val="none"/>
        <c:tickLblPos val="nextTo"/>
        <c:crossAx val="2108180968"/>
        <c:crosses val="autoZero"/>
        <c:auto val="1"/>
        <c:lblAlgn val="ctr"/>
        <c:lblOffset val="100"/>
        <c:tickLblSkip val="1"/>
        <c:noMultiLvlLbl val="0"/>
      </c:catAx>
      <c:valAx>
        <c:axId val="2108180968"/>
        <c:scaling>
          <c:orientation val="minMax"/>
        </c:scaling>
        <c:delete val="0"/>
        <c:axPos val="b"/>
        <c:majorGridlines>
          <c:spPr>
            <a:ln>
              <a:noFill/>
            </a:ln>
          </c:spPr>
        </c:majorGridlines>
        <c:numFmt formatCode="General" sourceLinked="1"/>
        <c:majorTickMark val="out"/>
        <c:minorTickMark val="none"/>
        <c:tickLblPos val="nextTo"/>
        <c:crossAx val="21081779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4/24/13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108</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109</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110</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111</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113</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123</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125</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129</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130</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131</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132</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135</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 by applying different power models to the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136</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137</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138</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139</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140</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142</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won People’s Choice Award and Open Internet App Reward in the FCC’s Open Internet Apps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p>
        </p:txBody>
      </p:sp>
      <p:sp>
        <p:nvSpPr>
          <p:cNvPr id="4" name="Slide Number Placeholder 3"/>
          <p:cNvSpPr>
            <a:spLocks noGrp="1"/>
          </p:cNvSpPr>
          <p:nvPr>
            <p:ph type="sldNum" sz="quarter" idx="10"/>
          </p:nvPr>
        </p:nvSpPr>
        <p:spPr/>
        <p:txBody>
          <a:bodyPr/>
          <a:lstStyle/>
          <a:p>
            <a:fld id="{E2C1D978-99FA-E142-AB1B-2944B3010800}" type="slidenum">
              <a:rPr lang="en-US" smtClean="0"/>
              <a:t>143</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144</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p>
        </p:txBody>
      </p:sp>
      <p:sp>
        <p:nvSpPr>
          <p:cNvPr id="4" name="Slide Number Placeholder 3"/>
          <p:cNvSpPr>
            <a:spLocks noGrp="1"/>
          </p:cNvSpPr>
          <p:nvPr>
            <p:ph type="sldNum" sz="quarter" idx="10"/>
          </p:nvPr>
        </p:nvSpPr>
        <p:spPr/>
        <p:txBody>
          <a:bodyPr/>
          <a:lstStyle/>
          <a:p>
            <a:fld id="{E2C1D978-99FA-E142-AB1B-2944B3010800}" type="slidenum">
              <a:rPr lang="en-US" smtClean="0"/>
              <a:t>145</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149</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151</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153</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knowledge of cellular network performance</a:t>
            </a:r>
            <a:r>
              <a:rPr lang="en-US" baseline="0" dirty="0" smtClean="0"/>
              <a:t> obtained from MobiPerf data set,</a:t>
            </a:r>
            <a:endParaRPr lang="en-US" dirty="0" smtClean="0"/>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14</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154</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155</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measure and break down 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18</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we find that content customization and optimization techniques such as data URL scheme, </a:t>
            </a:r>
            <a:r>
              <a:rPr lang="en-US" baseline="0" dirty="0" err="1" smtClean="0"/>
              <a:t>minification</a:t>
            </a:r>
            <a:r>
              <a:rPr lang="en-US" baseline="0" dirty="0" smtClean="0"/>
              <a:t> and redirection reduction is beneficial for improving web performance as well.</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a little background for LTE.</a:t>
            </a:r>
          </a:p>
          <a:p>
            <a:r>
              <a:rPr lang="en-US" baseline="0" dirty="0" smtClean="0"/>
              <a:t>LTE 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trend</a:t>
            </a:r>
          </a:p>
        </p:txBody>
      </p:sp>
      <p:sp>
        <p:nvSpPr>
          <p:cNvPr id="4" name="Slide Number Placeholder 3"/>
          <p:cNvSpPr>
            <a:spLocks noGrp="1"/>
          </p:cNvSpPr>
          <p:nvPr>
            <p:ph type="sldNum" sz="quarter" idx="10"/>
          </p:nvPr>
        </p:nvSpPr>
        <p:spPr/>
        <p:txBody>
          <a:bodyPr/>
          <a:lstStyle/>
          <a:p>
            <a:fld id="{770C1E7F-2EBE-8C44-BCC6-B9D1BC8EB751}" type="slidenum">
              <a:rPr lang="en-US" smtClean="0"/>
              <a:t>22</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23</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24</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25</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356ms,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baseline="0" dirty="0" smtClean="0"/>
          </a:p>
          <a:p>
            <a:r>
              <a:rPr lang="en-US" baseline="0" dirty="0" smtClean="0"/>
              <a:t>Notice that we only have access to traces collected at the monitor side, so we don’t know the timestamps such as t1 and t5.</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goal is to ..</a:t>
            </a:r>
          </a:p>
          <a:p>
            <a:endParaRPr lang="en-US" dirty="0" smtClean="0"/>
          </a:p>
          <a:p>
            <a:r>
              <a:rPr lang="en-US" dirty="0" smtClean="0"/>
              <a:t>It</a:t>
            </a:r>
            <a:r>
              <a:rPr lang="en-US" baseline="0" dirty="0" smtClean="0"/>
              <a:t> is a challenging task as there are multiple entities involved.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292852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a:t>
            </a:r>
            <a:r>
              <a:rPr lang="en-US" baseline="0" dirty="0" err="1" smtClean="0"/>
              <a:t>Rsnd</a:t>
            </a:r>
            <a:r>
              <a:rPr lang="en-US" baseline="0" dirty="0" smtClean="0"/>
              <a:t> is larger than some threshold, no out-of-order transfers, no packet loss, no delayed-ACK,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a:t>
            </a:r>
            <a:r>
              <a:rPr lang="en-US" baseline="0" dirty="0" smtClean="0"/>
              <a:t>RRC_CONNECTED incurring promotion delay and energy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a:t>
            </a:r>
            <a:r>
              <a:rPr lang="en-US" baseline="0" dirty="0" smtClean="0"/>
              <a:t>model</a:t>
            </a:r>
          </a:p>
          <a:p>
            <a:r>
              <a:rPr lang="en-US" baseline="0" dirty="0" smtClean="0"/>
              <a:t>When </a:t>
            </a:r>
            <a:r>
              <a:rPr lang="en-US" baseline="0" dirty="0" smtClean="0"/>
              <a:t>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meet this research goal, in this study, we …</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2401467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a:t>
            </a:r>
            <a:r>
              <a:rPr lang="en-US" baseline="0" dirty="0" smtClean="0"/>
              <a:t>for the </a:t>
            </a:r>
            <a:r>
              <a:rPr lang="en-US" baseline="0" dirty="0" smtClean="0"/>
              <a:t>tail time.</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power</a:t>
            </a:r>
            <a:r>
              <a:rPr lang="en-US" baseline="0" dirty="0" smtClean="0"/>
              <a:t> model</a:t>
            </a:r>
            <a:r>
              <a:rPr lang="en-US" dirty="0" smtClean="0"/>
              <a:t> measurement for our analysis.</a:t>
            </a:r>
          </a:p>
          <a:p>
            <a:endParaRPr lang="en-US" dirty="0" smtClean="0"/>
          </a:p>
          <a:p>
            <a:r>
              <a:rPr lang="en-US" dirty="0" smtClean="0"/>
              <a:t>This figure shows the </a:t>
            </a:r>
            <a:r>
              <a:rPr lang="en-US" baseline="0" dirty="0" smtClean="0"/>
              <a:t>measured power trace of first uploading some data and then staying 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52</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a:t>
            </a:r>
            <a:r>
              <a:rPr lang="en-US" baseline="0" dirty="0" smtClean="0"/>
              <a:t>downlink.</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53</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packets, process name for sending/receiving each packet, phone screen status for every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components with the help of the aforementioned network and power model simulator:</a:t>
            </a:r>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indicates</a:t>
            </a:r>
            <a:r>
              <a:rPr lang="en-US" sz="1200" baseline="0" dirty="0" smtClean="0"/>
              <a:t> that </a:t>
            </a:r>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59</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the understanding of the smartphone radio energy usage</a:t>
            </a:r>
            <a:r>
              <a:rPr lang="en-US" baseline="0" dirty="0" smtClean="0"/>
              <a:t> in cellular networks,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will now discuss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60</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61</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62</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63</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64</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a:t>
            </a:r>
            <a:r>
              <a:rPr lang="en-US" dirty="0" smtClean="0"/>
              <a:t>the working</a:t>
            </a:r>
            <a:r>
              <a:rPr lang="en-US" baseline="0" dirty="0" smtClean="0"/>
              <a:t> mechanisms of RadioProphet</a:t>
            </a:r>
            <a:r>
              <a:rPr lang="en-US" dirty="0" smtClean="0"/>
              <a:t>, </a:t>
            </a:r>
            <a:r>
              <a:rPr lang="en-US" dirty="0" smtClean="0"/>
              <a:t>we first</a:t>
            </a:r>
            <a:r>
              <a:rPr lang="en-US" baseline="0" dirty="0" smtClean="0"/>
              <a:t> define </a:t>
            </a:r>
            <a:r>
              <a:rPr lang="en-US" dirty="0" smtClean="0"/>
              <a:t>one term </a:t>
            </a:r>
            <a:r>
              <a:rPr lang="en-US" baseline="0" dirty="0" smtClean="0"/>
              <a:t>in this study, </a:t>
            </a:r>
            <a:r>
              <a:rPr lang="en-US" baseline="0" dirty="0" smtClean="0"/>
              <a:t>which </a:t>
            </a:r>
            <a:r>
              <a:rPr lang="en-US" baseline="0" dirty="0" smtClean="0"/>
              <a:t>is burst</a:t>
            </a:r>
            <a:r>
              <a:rPr lang="en-US" baseline="0" dirty="0" smtClean="0"/>
              <a:t>.</a:t>
            </a:r>
            <a:endParaRPr lang="en-US" baseline="0" dirty="0" smtClean="0"/>
          </a:p>
          <a:p>
            <a:r>
              <a:rPr lang="en-US" baseline="0" dirty="0" smtClean="0"/>
              <a:t>A burst is a sequence of packets with inter-packet time less than a burst threshold BT and the leading and trailing gap larger than BT</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choice of burst threshold is based on the network RTTs and,    in our data set, we conservatively select BT as 2 seconds.</a:t>
            </a:r>
          </a:p>
          <a:p>
            <a:endParaRPr lang="en-US" baseline="0" dirty="0" smtClean="0"/>
          </a:p>
          <a:p>
            <a:r>
              <a:rPr lang="en-US" baseline="0" dirty="0" smtClean="0"/>
              <a:t>We also define the gap between bursts to be the Inter-burst time (IBT)</a:t>
            </a:r>
            <a:endParaRPr lang="en-US" baseline="0" dirty="0" smtClean="0"/>
          </a:p>
          <a:p>
            <a:endParaRPr lang="en-US" baseline="0" dirty="0" smtClean="0"/>
          </a:p>
          <a:p>
            <a:r>
              <a:rPr lang="en-US" baseline="0" dirty="0" smtClean="0"/>
              <a:t>For the same number of packets, if there are more bursts, the traffic pattern is more 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65</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67</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68</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Overall, RadioProphet saves 59% of radio energy, which is 20% to 30% the total UE energy.</a:t>
            </a:r>
          </a:p>
          <a:p>
            <a:r>
              <a:rPr lang="en-US" baseline="0" dirty="0" smtClean="0"/>
              <a:t>It also helps reduces the signaling overhead by 57% compared with the default fast dormancy approach.</a:t>
            </a:r>
          </a:p>
          <a:p>
            <a:endParaRPr lang="en-US" baseline="0" dirty="0" smtClean="0"/>
          </a:p>
          <a:p>
            <a:r>
              <a:rPr lang="en-US" baseline="0" dirty="0" smtClean="0"/>
              <a:t>This demonstrates the effectiveness and practicability of the RadioProphet system.</a:t>
            </a:r>
          </a:p>
          <a:p>
            <a:endParaRPr lang="en-US" baseline="0" dirty="0" smtClean="0"/>
          </a:p>
          <a:p>
            <a:endParaRPr lang="en-US" baseline="0" dirty="0" smtClean="0"/>
          </a:p>
          <a:p>
            <a:endParaRPr lang="en-US" baseline="0" dirty="0" smtClean="0"/>
          </a:p>
          <a:p>
            <a:r>
              <a:rPr lang="en-US" baseline="0" dirty="0" smtClean="0"/>
              <a:t>============================</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network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70</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all for coming and have</a:t>
            </a:r>
            <a:r>
              <a:rPr lang="en-US" baseline="0" dirty="0" smtClean="0"/>
              <a:t> a good summer!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73</a:t>
            </a:fld>
            <a:endParaRPr lang="en-US"/>
          </a:p>
        </p:txBody>
      </p:sp>
    </p:spTree>
    <p:extLst>
      <p:ext uri="{BB962C8B-B14F-4D97-AF65-F5344CB8AC3E}">
        <p14:creationId xmlns:p14="http://schemas.microsoft.com/office/powerpoint/2010/main" val="20191031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74</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75</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76</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77</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78</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79</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83</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84</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85</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86</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87</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88</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89</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92</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93</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related and</a:t>
            </a:r>
            <a:r>
              <a:rPr lang="en-US" baseline="0" dirty="0" smtClean="0"/>
              <a:t> TCP related</a:t>
            </a:r>
            <a:r>
              <a:rPr lang="en-US" dirty="0" smtClean="0"/>
              <a:t> metrics, as well as the other network 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p>
          <a:p>
            <a:r>
              <a:rPr lang="en-US" baseline="0" dirty="0" smtClean="0"/>
              <a:t>We also use parallel TCP connections so that there is no single server that becomes the bottleneck</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95</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98</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99</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103</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104</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105</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106</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among different smartphones are big</a:t>
            </a:r>
          </a:p>
          <a:p>
            <a:pPr marL="0" indent="0">
              <a:buNone/>
            </a:pPr>
            <a:r>
              <a:rPr lang="en-US" baseline="0" dirty="0" smtClean="0"/>
              <a:t>4 Possible 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4/24/13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4/24/13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4/24/13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2.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3.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4.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5.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6.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35.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87.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35.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35.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5.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3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5.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8.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3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37.png"/></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Mobiperf/MobiPerf"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91.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94.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41.xml.rels><?xml version="1.0" encoding="UTF-8" standalone="yes"?>
<Relationships xmlns="http://schemas.openxmlformats.org/package/2006/relationships"><Relationship Id="rId11" Type="http://schemas.openxmlformats.org/officeDocument/2006/relationships/image" Target="../media/image103.png"/><Relationship Id="rId12"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jpe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101.png"/><Relationship Id="rId10" Type="http://schemas.openxmlformats.org/officeDocument/2006/relationships/image" Target="../media/image10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JP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chart" Target="../charts/char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chart" Target="../charts/chart3.xml"/></Relationships>
</file>

<file path=ppt/slides/_rels/slide146.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chart" Target="../charts/char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chart" Target="../charts/char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bin"/><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27.emf"/><Relationship Id="rId5" Type="http://schemas.openxmlformats.org/officeDocument/2006/relationships/oleObject" Target="../embeddings/oleObject2.bin"/><Relationship Id="rId6"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emf"/></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emf"/><Relationship Id="rId6"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5.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3.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5.emf"/></Relationships>
</file>

<file path=ppt/slides/_rels/slide84.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5.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7.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7.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8.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2300" dirty="0" smtClean="0"/>
              <a:t>Junxian Huang</a:t>
            </a:r>
          </a:p>
          <a:p>
            <a:r>
              <a:rPr lang="en-US" sz="1900" dirty="0" smtClean="0">
                <a:solidFill>
                  <a:srgbClr val="7F7F7F"/>
                </a:solidFill>
              </a:rPr>
              <a:t>University of Michigan</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mc:AlternateContent xmlns:mc="http://schemas.openxmlformats.org/markup-compatibility/2006" xmlns:p14="http://schemas.microsoft.com/office/powerpoint/2010/main">
    <mc:Choice Requires="p14">
      <p:transition spd="slow" p14:dur="2000" advTm="4946"/>
    </mc:Choice>
    <mc:Fallback xmlns="">
      <p:transition xmlns:p14="http://schemas.microsoft.com/office/powerpoint/2010/main" spd="slow" advTm="4946"/>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a:t>
            </a:r>
            <a:r>
              <a:rPr lang="en-US" dirty="0" smtClean="0"/>
              <a:t>Network Metrics</a:t>
            </a:r>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10</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mc:AlternateContent xmlns:mc="http://schemas.openxmlformats.org/markup-compatibility/2006" xmlns:p14="http://schemas.microsoft.com/office/powerpoint/2010/main">
    <mc:Choice Requires="p14">
      <p:transition spd="slow" p14:dur="2000" advTm="465"/>
    </mc:Choice>
    <mc:Fallback xmlns="">
      <p:transition xmlns:p14="http://schemas.microsoft.com/office/powerpoint/2010/main" spd="slow" advTm="465"/>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100</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101</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102</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103</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104</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105</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106</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107</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108</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bottleneck</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109</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110</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bottleneck</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111</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113</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dirty="0" smtClean="0"/>
              <a:t> users </a:t>
            </a:r>
            <a:r>
              <a:rPr lang="en-US" sz="2200" b="1" dirty="0" smtClean="0">
                <a:solidFill>
                  <a:srgbClr val="0000FF"/>
                </a:solidFill>
              </a:rPr>
              <a:t>200K+</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countries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12</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mc:AlternateContent xmlns:mc="http://schemas.openxmlformats.org/markup-compatibility/2006" xmlns:p14="http://schemas.microsoft.com/office/powerpoint/2010/main">
    <mc:Choice Requires="p14">
      <p:transition spd="slow" p14:dur="2000" advTm="4294"/>
    </mc:Choice>
    <mc:Fallback xmlns="">
      <p:transition xmlns:p14="http://schemas.microsoft.com/office/powerpoint/2010/main" spd="slow" advTm="4294"/>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128</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129</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131</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energy</a:t>
            </a:r>
            <a:endParaRPr lang="en-US" altLang="zh-CN" sz="2800" b="1" dirty="0"/>
          </a:p>
          <a:p>
            <a:pPr algn="ctr">
              <a:lnSpc>
                <a:spcPct val="140000"/>
              </a:lnSpc>
            </a:pPr>
            <a:r>
              <a:rPr lang="en-US" altLang="zh-CN" sz="2800" b="1" dirty="0" smtClean="0"/>
              <a:t>Large data transfer, LTE is energy 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136</a:t>
            </a:fld>
            <a:endParaRPr lang="en-US"/>
          </a:p>
        </p:txBody>
      </p:sp>
    </p:spTree>
    <p:extLst>
      <p:ext uri="{BB962C8B-B14F-4D97-AF65-F5344CB8AC3E}">
        <p14:creationId xmlns:p14="http://schemas.microsoft.com/office/powerpoint/2010/main" val="180499409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137</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138</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139</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140</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141</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142</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device</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143</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112034767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144</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2557285981"/>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97614811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145</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4145584781"/>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2533075156"/>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2603473675"/>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4159506042"/>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43327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15</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153</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154</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154</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155</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16</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17</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18</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258"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19</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798536"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mc:AlternateContent xmlns:mc="http://schemas.openxmlformats.org/markup-compatibility/2006" xmlns:p14="http://schemas.microsoft.com/office/powerpoint/2010/main">
    <mc:Choice Requires="p14">
      <p:transition spd="slow" p14:dur="2000" advTm="422"/>
    </mc:Choice>
    <mc:Fallback xmlns="">
      <p:transition xmlns:p14="http://schemas.microsoft.com/office/powerpoint/2010/main" spd="slow" advTm="422"/>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download (less for LTE)</a:t>
            </a:r>
          </a:p>
          <a:p>
            <a:r>
              <a:rPr lang="en-US" dirty="0" smtClean="0"/>
              <a:t>Higher </a:t>
            </a:r>
            <a:r>
              <a:rPr lang="en-US" b="1" dirty="0" smtClean="0"/>
              <a:t>concurrency </a:t>
            </a:r>
            <a:r>
              <a:rPr lang="en-US" dirty="0" smtClean="0"/>
              <a:t>significantly improves performance</a:t>
            </a:r>
          </a:p>
          <a:p>
            <a:r>
              <a:rPr lang="en-US" b="1" dirty="0" smtClean="0"/>
              <a:t>Compression </a:t>
            </a:r>
            <a:r>
              <a:rPr lang="en-US" dirty="0" smtClean="0"/>
              <a:t>is usually helpful</a:t>
            </a:r>
          </a:p>
          <a:p>
            <a:r>
              <a:rPr lang="en-US" b="1" dirty="0" smtClean="0"/>
              <a:t>Content 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20</a:t>
            </a:fld>
            <a:endParaRPr lang="en-US"/>
          </a:p>
        </p:txBody>
      </p:sp>
      <p:sp>
        <p:nvSpPr>
          <p:cNvPr id="4" name="Title 3"/>
          <p:cNvSpPr>
            <a:spLocks noGrp="1"/>
          </p:cNvSpPr>
          <p:nvPr>
            <p:ph type="title"/>
          </p:nvPr>
        </p:nvSpPr>
        <p:spPr/>
        <p:txBody>
          <a:bodyPr>
            <a:noAutofit/>
          </a:bodyPr>
          <a:lstStyle/>
          <a:p>
            <a:r>
              <a:rPr lang="en-US" sz="4000" dirty="0" smtClean="0"/>
              <a:t>Lessons from web browsing</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2004</a:t>
            </a:r>
          </a:p>
          <a:p>
            <a:pPr lvl="2"/>
            <a:r>
              <a:rPr lang="en-US" b="1" dirty="0" smtClean="0">
                <a:solidFill>
                  <a:srgbClr val="FF0000"/>
                </a:solidFill>
              </a:rPr>
              <a:t>100</a:t>
            </a:r>
            <a:r>
              <a:rPr lang="en-US" dirty="0" smtClean="0"/>
              <a:t>Mbps 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22</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New, 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764071578"/>
      </p:ext>
    </p:extLst>
  </p:cSld>
  <p:clrMapOvr>
    <a:masterClrMapping/>
  </p:clrMapOvr>
  <mc:AlternateContent xmlns:mc="http://schemas.openxmlformats.org/markup-compatibility/2006" xmlns:p14="http://schemas.microsoft.com/office/powerpoint/2010/main">
    <mc:Choice Requires="p14">
      <p:transition spd="slow" p14:dur="2000" advTm="38323"/>
    </mc:Choice>
    <mc:Fallback xmlns="">
      <p:transition xmlns:p14="http://schemas.microsoft.com/office/powerpoint/2010/main" spd="slow" advTm="38323"/>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23</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mc:AlternateContent xmlns:mc="http://schemas.openxmlformats.org/markup-compatibility/2006" xmlns:p14="http://schemas.microsoft.com/office/powerpoint/2010/main">
    <mc:Choice Requires="p14">
      <p:transition spd="slow" p14:dur="2000" advTm="30762"/>
    </mc:Choice>
    <mc:Fallback xmlns="">
      <p:transition xmlns:p14="http://schemas.microsoft.com/office/powerpoint/2010/main" spd="slow" advTm="30762"/>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24</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mc:AlternateContent xmlns:mc="http://schemas.openxmlformats.org/markup-compatibility/2006" xmlns:p14="http://schemas.microsoft.com/office/powerpoint/2010/main">
    <mc:Choice Requires="p14">
      <p:transition spd="slow" p14:dur="2000" advTm="21645"/>
    </mc:Choice>
    <mc:Fallback xmlns="">
      <p:transition xmlns:p14="http://schemas.microsoft.com/office/powerpoint/2010/main" spd="slow" advTm="2164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mc:AlternateContent xmlns:mc="http://schemas.openxmlformats.org/markup-compatibility/2006" xmlns:p14="http://schemas.microsoft.com/office/powerpoint/2010/main">
    <mc:Choice Requires="p14">
      <p:transition spd="slow" p14:dur="2000" advTm="8157"/>
    </mc:Choice>
    <mc:Fallback xmlns="">
      <p:transition xmlns:p14="http://schemas.microsoft.com/office/powerpoint/2010/main" spd="slow" advTm="8158"/>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26</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mc:AlternateContent xmlns:mc="http://schemas.openxmlformats.org/markup-compatibility/2006" xmlns:p14="http://schemas.microsoft.com/office/powerpoint/2010/main">
    <mc:Choice Requires="p14">
      <p:transition spd="slow" p14:dur="2000" advTm="26633"/>
    </mc:Choice>
    <mc:Fallback xmlns="">
      <p:transition xmlns:p14="http://schemas.microsoft.com/office/powerpoint/2010/main" spd="slow" advTm="26633"/>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mc:AlternateContent xmlns:mc="http://schemas.openxmlformats.org/markup-compatibility/2006" xmlns:p14="http://schemas.microsoft.com/office/powerpoint/2010/main">
    <mc:Choice Requires="p14">
      <p:transition spd="slow" p14:dur="2000" advTm="5216"/>
    </mc:Choice>
    <mc:Fallback xmlns="">
      <p:transition xmlns:p14="http://schemas.microsoft.com/office/powerpoint/2010/main" spd="slow" advTm="521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4051799199"/>
      </p:ext>
    </p:extLst>
  </p:cSld>
  <p:clrMapOvr>
    <a:masterClrMapping/>
  </p:clrMapOvr>
  <mc:AlternateContent xmlns:mc="http://schemas.openxmlformats.org/markup-compatibility/2006" xmlns:p14="http://schemas.microsoft.com/office/powerpoint/2010/main">
    <mc:Choice Requires="p14">
      <p:transition spd="slow" p14:dur="2000" advTm="436"/>
    </mc:Choice>
    <mc:Fallback xmlns="">
      <p:transition xmlns:p14="http://schemas.microsoft.com/office/powerpoint/2010/main" spd="slow" advTm="436"/>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a:xfrm>
            <a:off x="171250" y="0"/>
            <a:ext cx="8515550" cy="1134838"/>
          </a:xfrm>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256962"/>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4250754932"/>
              </p:ext>
            </p:extLst>
          </p:nvPr>
        </p:nvGraphicFramePr>
        <p:xfrm>
          <a:off x="2954468" y="1964848"/>
          <a:ext cx="3558359" cy="382303"/>
        </p:xfrm>
        <a:graphic>
          <a:graphicData uri="http://schemas.openxmlformats.org/presentationml/2006/ole">
            <mc:AlternateContent xmlns:mc="http://schemas.openxmlformats.org/markup-compatibility/2006">
              <mc:Choice xmlns:v="urn:schemas-microsoft-com:vml" Requires="v">
                <p:oleObj spid="_x0000_s3116" name="Equation" r:id="rId5" imgW="1536700" imgH="165100" progId="Equation.3">
                  <p:embed/>
                </p:oleObj>
              </mc:Choice>
              <mc:Fallback>
                <p:oleObj name="Equation" r:id="rId5" imgW="1536700" imgH="165100" progId="Equation.3">
                  <p:embed/>
                  <p:pic>
                    <p:nvPicPr>
                      <p:cNvPr id="0" name=""/>
                      <p:cNvPicPr/>
                      <p:nvPr/>
                    </p:nvPicPr>
                    <p:blipFill>
                      <a:blip r:embed="rId6"/>
                      <a:stretch>
                        <a:fillRect/>
                      </a:stretch>
                    </p:blipFill>
                    <p:spPr>
                      <a:xfrm>
                        <a:off x="2954468" y="1964848"/>
                        <a:ext cx="3558359" cy="382303"/>
                      </a:xfrm>
                      <a:prstGeom prst="rect">
                        <a:avLst/>
                      </a:prstGeom>
                    </p:spPr>
                  </p:pic>
                </p:oleObj>
              </mc:Fallback>
            </mc:AlternateContent>
          </a:graphicData>
        </a:graphic>
      </p:graphicFrame>
    </p:spTree>
    <p:extLst>
      <p:ext uri="{BB962C8B-B14F-4D97-AF65-F5344CB8AC3E}">
        <p14:creationId xmlns:p14="http://schemas.microsoft.com/office/powerpoint/2010/main" val="19813208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p>
        </p:txBody>
      </p:sp>
    </p:spTree>
    <p:extLst>
      <p:ext uri="{BB962C8B-B14F-4D97-AF65-F5344CB8AC3E}">
        <p14:creationId xmlns:p14="http://schemas.microsoft.com/office/powerpoint/2010/main" val="5083822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446968" cy="4827829"/>
          </a:xfrm>
        </p:spPr>
        <p:txBody>
          <a:bodyPr>
            <a:normAutofit/>
          </a:bodyPr>
          <a:lstStyle/>
          <a:p>
            <a:endParaRPr lang="en-US" dirty="0" smtClean="0"/>
          </a:p>
          <a:p>
            <a:endParaRPr lang="en-US" dirty="0"/>
          </a:p>
          <a:p>
            <a:endParaRPr lang="en-US" dirty="0" smtClean="0"/>
          </a:p>
          <a:p>
            <a:pPr marL="109728" indent="0">
              <a:buNone/>
            </a:pPr>
            <a:endParaRPr lang="en-US" dirty="0" smtClean="0"/>
          </a:p>
          <a:p>
            <a:r>
              <a:rPr lang="en-US" dirty="0" smtClean="0"/>
              <a:t>Challenges</a:t>
            </a:r>
          </a:p>
          <a:p>
            <a:pPr lvl="1"/>
            <a:r>
              <a:rPr lang="en-US" dirty="0" smtClean="0"/>
              <a:t>Multiple </a:t>
            </a:r>
            <a:r>
              <a:rPr lang="en-US" dirty="0"/>
              <a:t>entities involved</a:t>
            </a:r>
          </a:p>
          <a:p>
            <a:pPr lvl="1"/>
            <a:r>
              <a:rPr lang="en-US" dirty="0" smtClean="0"/>
              <a:t>The solution needs to be </a:t>
            </a:r>
            <a:r>
              <a:rPr lang="en-US" dirty="0" smtClean="0">
                <a:solidFill>
                  <a:srgbClr val="0000FF"/>
                </a:solidFill>
              </a:rPr>
              <a:t>general </a:t>
            </a:r>
            <a:r>
              <a:rPr lang="en-US" dirty="0"/>
              <a:t>and </a:t>
            </a:r>
            <a:r>
              <a:rPr lang="en-US" dirty="0">
                <a:solidFill>
                  <a:srgbClr val="0000FF"/>
                </a:solidFill>
              </a:rPr>
              <a:t>practically </a:t>
            </a:r>
            <a:r>
              <a:rPr lang="en-US" dirty="0" smtClean="0">
                <a:solidFill>
                  <a:srgbClr val="0000FF"/>
                </a:solidFill>
              </a:rPr>
              <a:t>deployable</a:t>
            </a:r>
            <a:endParaRPr lang="en-US" dirty="0"/>
          </a:p>
          <a:p>
            <a:pPr lvl="1"/>
            <a:r>
              <a:rPr lang="en-US" dirty="0" smtClean="0"/>
              <a:t>Requires evaluation </a:t>
            </a:r>
            <a:r>
              <a:rPr lang="en-US" dirty="0"/>
              <a:t>using </a:t>
            </a:r>
            <a:r>
              <a:rPr lang="en-US" dirty="0">
                <a:solidFill>
                  <a:srgbClr val="0000FF"/>
                </a:solidFill>
              </a:rPr>
              <a:t>real cellular workload</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a:t>
            </a:fld>
            <a:endParaRPr lang="en-US"/>
          </a:p>
        </p:txBody>
      </p:sp>
      <p:sp>
        <p:nvSpPr>
          <p:cNvPr id="4" name="Title 3"/>
          <p:cNvSpPr>
            <a:spLocks noGrp="1"/>
          </p:cNvSpPr>
          <p:nvPr>
            <p:ph type="title"/>
          </p:nvPr>
        </p:nvSpPr>
        <p:spPr/>
        <p:txBody>
          <a:bodyPr/>
          <a:lstStyle/>
          <a:p>
            <a:r>
              <a:rPr lang="en-US" dirty="0" smtClean="0"/>
              <a:t>My Research Goal</a:t>
            </a:r>
            <a:endParaRPr lang="en-US" dirty="0"/>
          </a:p>
        </p:txBody>
      </p:sp>
      <p:sp>
        <p:nvSpPr>
          <p:cNvPr id="5" name="圆角矩形 4"/>
          <p:cNvSpPr/>
          <p:nvPr/>
        </p:nvSpPr>
        <p:spPr>
          <a:xfrm>
            <a:off x="374951" y="1481328"/>
            <a:ext cx="8419945" cy="1678024"/>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r>
              <a:rPr lang="en-US" sz="2400" dirty="0"/>
              <a:t>To design practical and </a:t>
            </a:r>
            <a:r>
              <a:rPr lang="en-US" sz="2400" dirty="0" smtClean="0"/>
              <a:t>effective methods </a:t>
            </a:r>
            <a:r>
              <a:rPr lang="en-US" sz="2400" dirty="0"/>
              <a:t>to </a:t>
            </a:r>
            <a:r>
              <a:rPr lang="en-US" sz="2400" dirty="0" smtClean="0"/>
              <a:t>characterize the </a:t>
            </a:r>
            <a:r>
              <a:rPr lang="en-US" sz="2400" dirty="0" smtClean="0">
                <a:solidFill>
                  <a:srgbClr val="0000FF"/>
                </a:solidFill>
              </a:rPr>
              <a:t>resource </a:t>
            </a:r>
            <a:r>
              <a:rPr lang="en-US" sz="2400" dirty="0">
                <a:solidFill>
                  <a:srgbClr val="0000FF"/>
                </a:solidFill>
              </a:rPr>
              <a:t>utilization </a:t>
            </a:r>
            <a:r>
              <a:rPr lang="en-US" sz="2400" dirty="0" smtClean="0"/>
              <a:t>(bandwidth, energy, radio resource…) </a:t>
            </a:r>
            <a:r>
              <a:rPr lang="en-US" sz="2400" dirty="0"/>
              <a:t>in cellular </a:t>
            </a:r>
            <a:r>
              <a:rPr lang="en-US" sz="2400" dirty="0" smtClean="0"/>
              <a:t>networks and improve the </a:t>
            </a:r>
            <a:r>
              <a:rPr lang="en-US" sz="2400" dirty="0" smtClean="0">
                <a:solidFill>
                  <a:srgbClr val="0000FF"/>
                </a:solidFill>
              </a:rPr>
              <a:t>mobile application</a:t>
            </a:r>
            <a:r>
              <a:rPr lang="en-US" sz="2400" dirty="0" smtClean="0"/>
              <a:t> design.</a:t>
            </a:r>
            <a:endParaRPr lang="en-US" sz="2400" dirty="0"/>
          </a:p>
        </p:txBody>
      </p:sp>
    </p:spTree>
    <p:extLst>
      <p:ext uri="{BB962C8B-B14F-4D97-AF65-F5344CB8AC3E}">
        <p14:creationId xmlns:p14="http://schemas.microsoft.com/office/powerpoint/2010/main" val="416591310"/>
      </p:ext>
    </p:extLst>
  </p:cSld>
  <p:clrMapOvr>
    <a:masterClrMapping/>
  </p:clrMapOvr>
  <mc:AlternateContent xmlns:mc="http://schemas.openxmlformats.org/markup-compatibility/2006" xmlns:p14="http://schemas.microsoft.com/office/powerpoint/2010/main">
    <mc:Choice Requires="p14">
      <p:transition spd="slow" p14:dur="2000" advTm="72"/>
    </mc:Choice>
    <mc:Fallback xmlns="">
      <p:transition xmlns:p14="http://schemas.microsoft.com/office/powerpoint/2010/main" spd="slow" advTm="72"/>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estimate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98762228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46</a:t>
            </a:fld>
            <a:endParaRPr lang="en-US"/>
          </a:p>
        </p:txBody>
      </p:sp>
      <p:sp>
        <p:nvSpPr>
          <p:cNvPr id="2" name="Title 1"/>
          <p:cNvSpPr>
            <a:spLocks noGrp="1"/>
          </p:cNvSpPr>
          <p:nvPr>
            <p:ph type="title"/>
          </p:nvPr>
        </p:nvSpPr>
        <p:spPr>
          <a:xfrm>
            <a:off x="417672" y="99009"/>
            <a:ext cx="8229600" cy="765552"/>
          </a:xfrm>
        </p:spPr>
        <p:txBody>
          <a:bodyPr>
            <a:noAutofit/>
          </a:bodyPr>
          <a:lstStyle/>
          <a:p>
            <a:r>
              <a:rPr lang="en-US" sz="3400" dirty="0" smtClean="0"/>
              <a:t>Radio Resource Control (RRC) state transitions in LTE</a:t>
            </a:r>
            <a:endParaRPr lang="en-US" sz="3400" dirty="0"/>
          </a:p>
        </p:txBody>
      </p:sp>
    </p:spTree>
    <p:extLst>
      <p:ext uri="{BB962C8B-B14F-4D97-AF65-F5344CB8AC3E}">
        <p14:creationId xmlns:p14="http://schemas.microsoft.com/office/powerpoint/2010/main" val="180663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endParaRPr lang="en-US" altLang="zh-CN" sz="2200" dirty="0"/>
          </a:p>
        </p:txBody>
      </p:sp>
    </p:spTree>
    <p:extLst>
      <p:ext uri="{BB962C8B-B14F-4D97-AF65-F5344CB8AC3E}">
        <p14:creationId xmlns:p14="http://schemas.microsoft.com/office/powerpoint/2010/main" val="428713529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36732483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49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42027244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a:t>
            </a:fld>
            <a:endParaRPr lang="en-US"/>
          </a:p>
        </p:txBody>
      </p:sp>
      <p:sp>
        <p:nvSpPr>
          <p:cNvPr id="4" name="Title 3"/>
          <p:cNvSpPr>
            <a:spLocks noGrp="1"/>
          </p:cNvSpPr>
          <p:nvPr>
            <p:ph type="title"/>
          </p:nvPr>
        </p:nvSpPr>
        <p:spPr/>
        <p:txBody>
          <a:bodyPr/>
          <a:lstStyle/>
          <a:p>
            <a:r>
              <a:rPr lang="en-US" dirty="0" smtClean="0"/>
              <a:t>Thesis Statement</a:t>
            </a:r>
            <a:endParaRPr lang="en-US" dirty="0"/>
          </a:p>
        </p:txBody>
      </p:sp>
      <p:sp>
        <p:nvSpPr>
          <p:cNvPr id="5" name="圆角矩形 4"/>
          <p:cNvSpPr/>
          <p:nvPr/>
        </p:nvSpPr>
        <p:spPr>
          <a:xfrm>
            <a:off x="374951" y="1481327"/>
            <a:ext cx="8419945" cy="4260412"/>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pPr>
              <a:lnSpc>
                <a:spcPct val="110000"/>
              </a:lnSpc>
            </a:pPr>
            <a:r>
              <a:rPr lang="en-US" sz="2800" i="1" dirty="0" smtClean="0"/>
              <a:t>We </a:t>
            </a:r>
            <a:r>
              <a:rPr lang="en-US" sz="2800" i="1" dirty="0"/>
              <a:t>devise a suite of systematic </a:t>
            </a:r>
            <a:r>
              <a:rPr lang="en-US" sz="2800" i="1" dirty="0" smtClean="0">
                <a:solidFill>
                  <a:srgbClr val="0000FF"/>
                </a:solidFill>
              </a:rPr>
              <a:t>methodology</a:t>
            </a:r>
            <a:r>
              <a:rPr lang="en-US" sz="2800" i="1" dirty="0" smtClean="0"/>
              <a:t> </a:t>
            </a:r>
            <a:r>
              <a:rPr lang="en-US" sz="2800" i="1" dirty="0"/>
              <a:t>and </a:t>
            </a:r>
            <a:r>
              <a:rPr lang="en-US" sz="2800" i="1" dirty="0">
                <a:solidFill>
                  <a:srgbClr val="0000FF"/>
                </a:solidFill>
              </a:rPr>
              <a:t>tools</a:t>
            </a:r>
            <a:r>
              <a:rPr lang="en-US" sz="2800" i="1" dirty="0"/>
              <a:t> to accurately measure the </a:t>
            </a:r>
            <a:r>
              <a:rPr lang="en-US" sz="2800" i="1" dirty="0">
                <a:solidFill>
                  <a:srgbClr val="0000FF"/>
                </a:solidFill>
              </a:rPr>
              <a:t>performance</a:t>
            </a:r>
            <a:r>
              <a:rPr lang="en-US" sz="2800" i="1" dirty="0"/>
              <a:t> and </a:t>
            </a:r>
            <a:r>
              <a:rPr lang="en-US" sz="2800" i="1" dirty="0">
                <a:solidFill>
                  <a:srgbClr val="0000FF"/>
                </a:solidFill>
              </a:rPr>
              <a:t>power</a:t>
            </a:r>
            <a:r>
              <a:rPr lang="en-US" sz="2800" i="1" dirty="0"/>
              <a:t> characteristics of </a:t>
            </a:r>
            <a:r>
              <a:rPr lang="en-US" sz="2800" i="1" dirty="0" smtClean="0"/>
              <a:t>cellular </a:t>
            </a:r>
            <a:r>
              <a:rPr lang="en-US" sz="2800" i="1" dirty="0"/>
              <a:t>networks (both 3G and the LTE 4G networks) as well as the mobile applications, and to optimize the mobile application design based on such </a:t>
            </a:r>
            <a:r>
              <a:rPr lang="en-US" sz="2800" i="1" dirty="0" smtClean="0"/>
              <a:t>knowledge </a:t>
            </a:r>
            <a:endParaRPr lang="en-US" sz="2800" dirty="0"/>
          </a:p>
          <a:p>
            <a:pPr>
              <a:lnSpc>
                <a:spcPct val="110000"/>
              </a:lnSpc>
            </a:pPr>
            <a:endParaRPr lang="en-US" sz="2800" dirty="0"/>
          </a:p>
        </p:txBody>
      </p:sp>
    </p:spTree>
    <p:extLst>
      <p:ext uri="{BB962C8B-B14F-4D97-AF65-F5344CB8AC3E}">
        <p14:creationId xmlns:p14="http://schemas.microsoft.com/office/powerpoint/2010/main" val="3346838224"/>
      </p:ext>
    </p:extLst>
  </p:cSld>
  <p:clrMapOvr>
    <a:masterClrMapping/>
  </p:clrMapOvr>
  <mc:AlternateContent xmlns:mc="http://schemas.openxmlformats.org/markup-compatibility/2006" xmlns:p14="http://schemas.microsoft.com/office/powerpoint/2010/main">
    <mc:Choice Requires="p14">
      <p:transition spd="slow" p14:dur="2000" advTm="152"/>
    </mc:Choice>
    <mc:Fallback xmlns="">
      <p:transition xmlns:p14="http://schemas.microsoft.com/office/powerpoint/2010/main" spd="slow" advTm="152"/>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50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32381946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
        <p:nvSpPr>
          <p:cNvPr id="7" name="Rounded Rectangle 6"/>
          <p:cNvSpPr/>
          <p:nvPr/>
        </p:nvSpPr>
        <p:spPr>
          <a:xfrm>
            <a:off x="2533557" y="5093260"/>
            <a:ext cx="3154842"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8" name="Rounded Rectangle 7"/>
          <p:cNvSpPr/>
          <p:nvPr/>
        </p:nvSpPr>
        <p:spPr>
          <a:xfrm>
            <a:off x="2794050" y="2395056"/>
            <a:ext cx="3154842"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9" name="Rounded Rectangle 8"/>
          <p:cNvSpPr/>
          <p:nvPr/>
        </p:nvSpPr>
        <p:spPr>
          <a:xfrm>
            <a:off x="5121824" y="3993023"/>
            <a:ext cx="1971785"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10" name="Rounded Rectangle 9"/>
          <p:cNvSpPr/>
          <p:nvPr/>
        </p:nvSpPr>
        <p:spPr>
          <a:xfrm>
            <a:off x="5948892" y="5093260"/>
            <a:ext cx="1820299"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2192937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52</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Tree>
    <p:extLst>
      <p:ext uri="{BB962C8B-B14F-4D97-AF65-F5344CB8AC3E}">
        <p14:creationId xmlns:p14="http://schemas.microsoft.com/office/powerpoint/2010/main" val="12469181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53</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53027589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54</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119916002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55</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184654931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347516779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packet</a:t>
            </a:r>
          </a:p>
          <a:p>
            <a:pPr lvl="1"/>
            <a:r>
              <a:rPr lang="en-US" dirty="0" smtClean="0"/>
              <a:t>Screen status logger (1Hz)</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57</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427656632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58</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671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59</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38655704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mc:AlternateContent xmlns:mc="http://schemas.openxmlformats.org/markup-compatibility/2006" xmlns:p14="http://schemas.microsoft.com/office/powerpoint/2010/main">
    <mc:Choice Requires="p14">
      <p:transition spd="slow" p14:dur="2000" advTm="92"/>
    </mc:Choice>
    <mc:Fallback xmlns="">
      <p:transition xmlns:p14="http://schemas.microsoft.com/office/powerpoint/2010/main" spd="slow" advTm="92"/>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60</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61</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168034" y="1540867"/>
            <a:ext cx="2137124" cy="461665"/>
          </a:xfrm>
          <a:prstGeom prst="rect">
            <a:avLst/>
          </a:prstGeom>
          <a:noFill/>
        </p:spPr>
        <p:txBody>
          <a:bodyPr wrap="none" rtlCol="0">
            <a:spAutoFit/>
          </a:bodyPr>
          <a:lstStyle/>
          <a:p>
            <a:pPr algn="ctr"/>
            <a:r>
              <a:rPr lang="en-US" sz="2400" b="1" dirty="0" smtClean="0">
                <a:solidFill>
                  <a:schemeClr val="tx1">
                    <a:lumMod val="50000"/>
                    <a:lumOff val="50000"/>
                  </a:schemeClr>
                </a:solidFill>
              </a:rPr>
              <a:t>Data transfer</a:t>
            </a:r>
            <a:endParaRPr lang="en-US" sz="2400" b="1" dirty="0" smtClean="0">
              <a:solidFill>
                <a:schemeClr val="tx1">
                  <a:lumMod val="50000"/>
                  <a:lumOff val="50000"/>
                </a:schemeClr>
              </a:solidFill>
            </a:endParaRP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62</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Dormancy (FD)</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62</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63</a:t>
            </a:fld>
            <a:endParaRPr lang="en-US"/>
          </a:p>
        </p:txBody>
      </p:sp>
      <p:sp>
        <p:nvSpPr>
          <p:cNvPr id="4" name="Title 3"/>
          <p:cNvSpPr>
            <a:spLocks noGrp="1"/>
          </p:cNvSpPr>
          <p:nvPr>
            <p:ph type="title"/>
          </p:nvPr>
        </p:nvSpPr>
        <p:spPr/>
        <p:txBody>
          <a:bodyPr>
            <a:normAutofit fontScale="90000"/>
          </a:bodyPr>
          <a:lstStyle/>
          <a:p>
            <a:r>
              <a:rPr lang="en-US" dirty="0" smtClean="0"/>
              <a:t>Problem with the Naïve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64</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2904970" y="4594622"/>
            <a:ext cx="3139871"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65</a:t>
            </a:fld>
            <a:endParaRPr lang="en-US"/>
          </a:p>
        </p:txBody>
      </p:sp>
      <p:cxnSp>
        <p:nvCxnSpPr>
          <p:cNvPr id="20" name="Straight Arrow Connector 19"/>
          <p:cNvCxnSpPr/>
          <p:nvPr/>
        </p:nvCxnSpPr>
        <p:spPr>
          <a:xfrm>
            <a:off x="5523963" y="5599355"/>
            <a:ext cx="2539805"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5484617" y="5656841"/>
            <a:ext cx="2839239" cy="400110"/>
          </a:xfrm>
          <a:prstGeom prst="rect">
            <a:avLst/>
          </a:prstGeom>
          <a:noFill/>
        </p:spPr>
        <p:txBody>
          <a:bodyPr wrap="none" rtlCol="0">
            <a:spAutoFit/>
          </a:bodyPr>
          <a:lstStyle/>
          <a:p>
            <a:r>
              <a:rPr lang="en-US" sz="2000" b="1" dirty="0" smtClean="0">
                <a:solidFill>
                  <a:srgbClr val="0000FF"/>
                </a:solidFill>
              </a:rPr>
              <a:t>Inter-burst time (IBT)</a:t>
            </a:r>
            <a:endParaRPr lang="en-US" sz="1600" b="1" baseline="-25000" dirty="0">
              <a:solidFill>
                <a:srgbClr val="0000FF"/>
              </a:solidFill>
            </a:endParaRPr>
          </a:p>
        </p:txBody>
      </p:sp>
    </p:spTree>
    <p:extLst>
      <p:ext uri="{BB962C8B-B14F-4D97-AF65-F5344CB8AC3E}">
        <p14:creationId xmlns:p14="http://schemas.microsoft.com/office/powerpoint/2010/main" val="1819503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 etc</a:t>
            </a:r>
            <a:r>
              <a:rPr lang="en-US" dirty="0" smtClean="0"/>
              <a: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67</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68</a:t>
            </a:fld>
            <a:endParaRPr lang="en-US"/>
          </a:p>
        </p:txBody>
      </p:sp>
      <p:sp>
        <p:nvSpPr>
          <p:cNvPr id="2" name="Title 1"/>
          <p:cNvSpPr>
            <a:spLocks noGrp="1"/>
          </p:cNvSpPr>
          <p:nvPr>
            <p:ph type="title"/>
          </p:nvPr>
        </p:nvSpPr>
        <p:spPr>
          <a:xfrm>
            <a:off x="457200" y="274638"/>
            <a:ext cx="6933665" cy="1143000"/>
          </a:xfrm>
        </p:spPr>
        <p:txBody>
          <a:bodyPr>
            <a:normAutofit fontScale="90000"/>
          </a:bodyPr>
          <a:lstStyle/>
          <a:p>
            <a:r>
              <a:rPr lang="en-US" dirty="0" smtClean="0"/>
              <a:t>Example Feature Selection – 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1" y="1174749"/>
            <a:ext cx="9241958" cy="5598319"/>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solidFill>
                  <a:srgbClr val="000000"/>
                </a:solidFill>
              </a:rPr>
              <a:t>Overall performance</a:t>
            </a:r>
          </a:p>
          <a:p>
            <a:pPr lvl="1"/>
            <a:r>
              <a:rPr lang="en-US" dirty="0" smtClean="0">
                <a:solidFill>
                  <a:srgbClr val="000000"/>
                </a:solidFill>
              </a:rPr>
              <a:t>Energy saving: </a:t>
            </a:r>
            <a:r>
              <a:rPr lang="en-US" b="1" i="1" dirty="0" smtClean="0">
                <a:solidFill>
                  <a:srgbClr val="FF0000"/>
                </a:solidFill>
              </a:rPr>
              <a:t>59%</a:t>
            </a:r>
            <a:r>
              <a:rPr lang="en-US" dirty="0" smtClean="0"/>
              <a:t> of radio energy (</a:t>
            </a:r>
            <a:r>
              <a:rPr lang="en-US" b="1" i="1" dirty="0" smtClean="0">
                <a:solidFill>
                  <a:srgbClr val="FF0000"/>
                </a:solidFill>
              </a:rPr>
              <a:t>20% ~ 30%</a:t>
            </a:r>
            <a:r>
              <a:rPr lang="en-US" dirty="0" smtClean="0"/>
              <a:t> total energy)</a:t>
            </a:r>
          </a:p>
          <a:p>
            <a:pPr lvl="1"/>
            <a:r>
              <a:rPr lang="en-US" dirty="0"/>
              <a:t>S</a:t>
            </a:r>
            <a:r>
              <a:rPr lang="en-US" dirty="0" smtClean="0"/>
              <a:t>ignaling </a:t>
            </a:r>
            <a:r>
              <a:rPr lang="en-US" dirty="0"/>
              <a:t>overhead </a:t>
            </a:r>
            <a:r>
              <a:rPr lang="en-US" dirty="0" smtClean="0"/>
              <a:t>reduction: </a:t>
            </a:r>
            <a:r>
              <a:rPr lang="en-US" b="1" i="1" dirty="0" smtClean="0">
                <a:solidFill>
                  <a:srgbClr val="FF0000"/>
                </a:solidFill>
              </a:rPr>
              <a:t>57%</a:t>
            </a:r>
            <a:r>
              <a:rPr lang="en-US" dirty="0" smtClean="0"/>
              <a:t> comparing with default FD</a:t>
            </a:r>
            <a:endParaRPr lang="en-US" dirty="0"/>
          </a:p>
          <a:p>
            <a:pPr lvl="1"/>
            <a:endParaRPr lang="en-US" dirty="0" smtClean="0">
              <a:solidFill>
                <a:srgbClr val="000000"/>
              </a:solidFill>
            </a:endParaRPr>
          </a:p>
        </p:txBody>
      </p:sp>
      <p:sp>
        <p:nvSpPr>
          <p:cNvPr id="3" name="Slide Number Placeholder 2"/>
          <p:cNvSpPr>
            <a:spLocks noGrp="1"/>
          </p:cNvSpPr>
          <p:nvPr>
            <p:ph type="sldNum" sz="quarter" idx="12"/>
          </p:nvPr>
        </p:nvSpPr>
        <p:spPr/>
        <p:txBody>
          <a:bodyPr/>
          <a:lstStyle/>
          <a:p>
            <a:fld id="{D7E63A33-8271-4DD0-9C48-789913D7C115}" type="slidenum">
              <a:rPr lang="en-US" smtClean="0"/>
              <a:pPr/>
              <a:t>69</a:t>
            </a:fld>
            <a:endParaRPr lang="en-US"/>
          </a:p>
        </p:txBody>
      </p:sp>
      <p:sp>
        <p:nvSpPr>
          <p:cNvPr id="4" name="Title 3"/>
          <p:cNvSpPr>
            <a:spLocks noGrp="1"/>
          </p:cNvSpPr>
          <p:nvPr>
            <p:ph type="title"/>
          </p:nvPr>
        </p:nvSpPr>
        <p:spPr>
          <a:xfrm>
            <a:off x="457200" y="274638"/>
            <a:ext cx="8229600" cy="900111"/>
          </a:xfrm>
        </p:spPr>
        <p:txBody>
          <a:bodyPr/>
          <a:lstStyle/>
          <a:p>
            <a:r>
              <a:rPr lang="en-US" dirty="0" smtClean="0"/>
              <a:t>Implementation and Evaluation</a:t>
            </a:r>
            <a:endParaRPr lang="en-US" dirty="0"/>
          </a:p>
        </p:txBody>
      </p:sp>
    </p:spTree>
    <p:extLst>
      <p:ext uri="{BB962C8B-B14F-4D97-AF65-F5344CB8AC3E}">
        <p14:creationId xmlns:p14="http://schemas.microsoft.com/office/powerpoint/2010/main" val="386934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mc:AlternateContent xmlns:mc="http://schemas.openxmlformats.org/markup-compatibility/2006" xmlns:p14="http://schemas.microsoft.com/office/powerpoint/2010/main">
    <mc:Choice Requires="p14">
      <p:transition spd="slow" p14:dur="2000" advTm="668"/>
    </mc:Choice>
    <mc:Fallback xmlns="">
      <p:transition xmlns:p14="http://schemas.microsoft.com/office/powerpoint/2010/main" spd="slow" advTm="668"/>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 y="1254126"/>
            <a:ext cx="9013032"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a:t>
            </a:r>
            <a:r>
              <a:rPr lang="en-US" dirty="0" smtClean="0"/>
              <a:t>data</a:t>
            </a:r>
            <a:endParaRPr lang="en-US" dirty="0" smtClean="0"/>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70</a:t>
            </a:fld>
            <a:endParaRPr lang="en-US"/>
          </a:p>
        </p:txBody>
      </p:sp>
      <p:sp>
        <p:nvSpPr>
          <p:cNvPr id="4" name="Title 3"/>
          <p:cNvSpPr>
            <a:spLocks noGrp="1"/>
          </p:cNvSpPr>
          <p:nvPr>
            <p:ph type="title"/>
          </p:nvPr>
        </p:nvSpPr>
        <p:spPr/>
        <p:txBody>
          <a:bodyPr/>
          <a:lstStyle/>
          <a:p>
            <a:r>
              <a:rPr lang="en-US" dirty="0" smtClean="0"/>
              <a:t>Summary and </a:t>
            </a:r>
            <a:r>
              <a:rPr lang="en-US" dirty="0" smtClean="0"/>
              <a:t>Future Agenda</a:t>
            </a:r>
            <a:endParaRPr lang="en-US" dirty="0"/>
          </a:p>
        </p:txBody>
      </p:sp>
    </p:spTree>
    <p:extLst>
      <p:ext uri="{BB962C8B-B14F-4D97-AF65-F5344CB8AC3E}">
        <p14:creationId xmlns:p14="http://schemas.microsoft.com/office/powerpoint/2010/main" val="2830639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71</a:t>
            </a:fld>
            <a:endParaRPr lang="en-US"/>
          </a:p>
        </p:txBody>
      </p:sp>
      <p:pic>
        <p:nvPicPr>
          <p:cNvPr id="5" name="Picture 4"/>
          <p:cNvPicPr>
            <a:picLocks noChangeAspect="1"/>
          </p:cNvPicPr>
          <p:nvPr/>
        </p:nvPicPr>
        <p:blipFill>
          <a:blip r:embed="rId3"/>
          <a:stretch>
            <a:fillRect/>
          </a:stretch>
        </p:blipFill>
        <p:spPr>
          <a:xfrm>
            <a:off x="4783119" y="2086796"/>
            <a:ext cx="4360881" cy="4771204"/>
          </a:xfrm>
          <a:prstGeom prst="rect">
            <a:avLst/>
          </a:prstGeom>
        </p:spPr>
      </p:pic>
      <p:pic>
        <p:nvPicPr>
          <p:cNvPr id="7" name="Picture 6"/>
          <p:cNvPicPr>
            <a:picLocks noChangeAspect="1"/>
          </p:cNvPicPr>
          <p:nvPr/>
        </p:nvPicPr>
        <p:blipFill>
          <a:blip r:embed="rId4"/>
          <a:stretch>
            <a:fillRect/>
          </a:stretch>
        </p:blipFill>
        <p:spPr>
          <a:xfrm>
            <a:off x="7485530" y="29883"/>
            <a:ext cx="1628588" cy="1564582"/>
          </a:xfrm>
          <a:prstGeom prst="rect">
            <a:avLst/>
          </a:prstGeom>
        </p:spPr>
      </p:pic>
      <p:sp>
        <p:nvSpPr>
          <p:cNvPr id="2" name="Title 1"/>
          <p:cNvSpPr>
            <a:spLocks noGrp="1"/>
          </p:cNvSpPr>
          <p:nvPr>
            <p:ph type="title"/>
          </p:nvPr>
        </p:nvSpPr>
        <p:spPr>
          <a:xfrm>
            <a:off x="322083" y="372978"/>
            <a:ext cx="8229600" cy="2931146"/>
          </a:xfrm>
          <a:noFill/>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spTree>
    <p:extLst>
      <p:ext uri="{BB962C8B-B14F-4D97-AF65-F5344CB8AC3E}">
        <p14:creationId xmlns:p14="http://schemas.microsoft.com/office/powerpoint/2010/main" val="121275007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72</a:t>
            </a:fld>
            <a:endParaRPr lang="en-US"/>
          </a:p>
        </p:txBody>
      </p:sp>
    </p:spTree>
    <p:extLst>
      <p:ext uri="{BB962C8B-B14F-4D97-AF65-F5344CB8AC3E}">
        <p14:creationId xmlns:p14="http://schemas.microsoft.com/office/powerpoint/2010/main" val="256034353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15627" b="15627"/>
          <a:stretch>
            <a:fillRect/>
          </a:stretch>
        </p:blipFill>
        <p:spPr>
          <a:xfrm>
            <a:off x="0" y="1842663"/>
            <a:ext cx="9144000" cy="5028848"/>
          </a:xfrm>
        </p:spPr>
      </p:pic>
      <p:sp>
        <p:nvSpPr>
          <p:cNvPr id="3" name="Slide Number Placeholder 2"/>
          <p:cNvSpPr>
            <a:spLocks noGrp="1"/>
          </p:cNvSpPr>
          <p:nvPr>
            <p:ph type="sldNum" sz="quarter" idx="12"/>
          </p:nvPr>
        </p:nvSpPr>
        <p:spPr/>
        <p:txBody>
          <a:bodyPr/>
          <a:lstStyle/>
          <a:p>
            <a:fld id="{D7E63A33-8271-4DD0-9C48-789913D7C115}" type="slidenum">
              <a:rPr lang="en-US" smtClean="0"/>
              <a:pPr/>
              <a:t>73</a:t>
            </a:fld>
            <a:endParaRPr lang="en-US"/>
          </a:p>
        </p:txBody>
      </p:sp>
      <p:pic>
        <p:nvPicPr>
          <p:cNvPr id="6" name="Picture 5"/>
          <p:cNvPicPr>
            <a:picLocks noChangeAspect="1"/>
          </p:cNvPicPr>
          <p:nvPr/>
        </p:nvPicPr>
        <p:blipFill>
          <a:blip r:embed="rId4"/>
          <a:stretch>
            <a:fillRect/>
          </a:stretch>
        </p:blipFill>
        <p:spPr>
          <a:xfrm>
            <a:off x="6228864" y="-1"/>
            <a:ext cx="1675443" cy="1833089"/>
          </a:xfrm>
          <a:prstGeom prst="rect">
            <a:avLst/>
          </a:prstGeom>
        </p:spPr>
      </p:pic>
      <p:sp>
        <p:nvSpPr>
          <p:cNvPr id="7" name="Multiply 6"/>
          <p:cNvSpPr/>
          <p:nvPr/>
        </p:nvSpPr>
        <p:spPr>
          <a:xfrm>
            <a:off x="5722176" y="120679"/>
            <a:ext cx="2682061" cy="1541047"/>
          </a:xfrm>
          <a:prstGeom prst="mathMultiply">
            <a:avLst/>
          </a:prstGeom>
          <a:gradFill flip="none" rotWithShape="1">
            <a:gsLst>
              <a:gs pos="0">
                <a:schemeClr val="accent2">
                  <a:shade val="15000"/>
                  <a:satMod val="180000"/>
                  <a:alpha val="37000"/>
                </a:schemeClr>
              </a:gs>
              <a:gs pos="50000">
                <a:schemeClr val="accent2">
                  <a:shade val="45000"/>
                  <a:satMod val="170000"/>
                  <a:alpha val="37000"/>
                </a:schemeClr>
              </a:gs>
              <a:gs pos="70000">
                <a:schemeClr val="accent2">
                  <a:tint val="99000"/>
                  <a:shade val="65000"/>
                  <a:satMod val="155000"/>
                  <a:alpha val="37000"/>
                </a:schemeClr>
              </a:gs>
              <a:gs pos="100000">
                <a:schemeClr val="accent2">
                  <a:tint val="95500"/>
                  <a:shade val="100000"/>
                  <a:satMod val="155000"/>
                  <a:alpha val="37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61849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74</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75</a:t>
            </a:fld>
            <a:endParaRPr lang="en-US" dirty="0"/>
          </a:p>
        </p:txBody>
      </p:sp>
    </p:spTree>
    <p:extLst>
      <p:ext uri="{BB962C8B-B14F-4D97-AF65-F5344CB8AC3E}">
        <p14:creationId xmlns:p14="http://schemas.microsoft.com/office/powerpoint/2010/main" val="49480017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76</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decompression processing and network data size reduction</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171636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77</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2120725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78</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82571323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79</a:t>
            </a:fld>
            <a:endParaRPr lang="en-US" dirty="0"/>
          </a:p>
        </p:txBody>
      </p:sp>
    </p:spTree>
    <p:extLst>
      <p:ext uri="{BB962C8B-B14F-4D97-AF65-F5344CB8AC3E}">
        <p14:creationId xmlns:p14="http://schemas.microsoft.com/office/powerpoint/2010/main" val="22822849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8</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mc:AlternateContent xmlns:mc="http://schemas.openxmlformats.org/markup-compatibility/2006" xmlns:p14="http://schemas.microsoft.com/office/powerpoint/2010/main">
    <mc:Choice Requires="p14">
      <p:transition spd="slow" p14:dur="2000" advTm="1097"/>
    </mc:Choice>
    <mc:Fallback xmlns="">
      <p:transition xmlns:p14="http://schemas.microsoft.com/office/powerpoint/2010/main" spd="slow" advTm="1097"/>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80</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low</a:t>
            </a:r>
          </a:p>
          <a:p>
            <a:pPr lvl="1"/>
            <a:r>
              <a:rPr lang="en-US" dirty="0" smtClean="0"/>
              <a:t>&lt; 1Mbps</a:t>
            </a:r>
          </a:p>
          <a:p>
            <a:r>
              <a:rPr lang="en-US" dirty="0"/>
              <a:t>Common 3G network condition</a:t>
            </a:r>
          </a:p>
          <a:p>
            <a:pPr lvl="1"/>
            <a:r>
              <a:rPr lang="en-US" dirty="0"/>
              <a:t>RTT 400ms and loss rate 0%</a:t>
            </a:r>
          </a:p>
          <a:p>
            <a:r>
              <a:rPr lang="en-US" dirty="0" smtClean="0"/>
              <a:t>Carrier network delay dominates end-to-end RTT</a:t>
            </a:r>
          </a:p>
          <a:p>
            <a:pPr lvl="1"/>
            <a:r>
              <a:rPr lang="en-US" dirty="0" smtClean="0"/>
              <a:t>End-end ping close to ping to 1</a:t>
            </a:r>
            <a:r>
              <a:rPr lang="en-US" baseline="30000" dirty="0" smtClean="0"/>
              <a:t>st</a:t>
            </a:r>
            <a:r>
              <a:rPr lang="en-US" dirty="0" smtClean="0"/>
              <a:t> hop</a:t>
            </a:r>
          </a:p>
          <a:p>
            <a:r>
              <a:rPr lang="en-US" dirty="0" smtClean="0"/>
              <a:t>Local DNS server performance is good</a:t>
            </a:r>
          </a:p>
          <a:p>
            <a:pPr lvl="1"/>
            <a:r>
              <a:rPr lang="en-US" dirty="0" smtClean="0"/>
              <a:t>200 ms comparable to ping to 1</a:t>
            </a:r>
            <a:r>
              <a:rPr lang="en-US" baseline="30000" dirty="0" smtClean="0"/>
              <a:t>st</a:t>
            </a:r>
            <a:r>
              <a:rPr lang="en-US" dirty="0" smtClean="0"/>
              <a:t> hop</a:t>
            </a:r>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81</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of 3G Network Performance</a:t>
            </a:r>
            <a:endParaRPr lang="en-US" dirty="0"/>
          </a:p>
        </p:txBody>
      </p:sp>
    </p:spTree>
    <p:extLst>
      <p:ext uri="{BB962C8B-B14F-4D97-AF65-F5344CB8AC3E}">
        <p14:creationId xmlns:p14="http://schemas.microsoft.com/office/powerpoint/2010/main" val="2069443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Downlink throughput</a:t>
            </a:r>
          </a:p>
          <a:p>
            <a:pPr lvl="1"/>
            <a:r>
              <a:rPr lang="en-US" dirty="0" smtClean="0"/>
              <a:t>LTE </a:t>
            </a:r>
            <a:r>
              <a:rPr lang="en-US" dirty="0"/>
              <a:t>median is </a:t>
            </a:r>
            <a:r>
              <a:rPr lang="en-US" b="1" dirty="0">
                <a:solidFill>
                  <a:srgbClr val="FF0000"/>
                </a:solidFill>
              </a:rPr>
              <a:t>13</a:t>
            </a:r>
            <a:r>
              <a:rPr lang="en-US" dirty="0"/>
              <a:t>Mbps, up to </a:t>
            </a:r>
            <a:r>
              <a:rPr lang="en-US" b="1" dirty="0">
                <a:solidFill>
                  <a:srgbClr val="FF0000"/>
                </a:solidFill>
              </a:rPr>
              <a:t>30</a:t>
            </a:r>
            <a:r>
              <a:rPr lang="en-US" dirty="0"/>
              <a:t>Mbps</a:t>
            </a:r>
          </a:p>
          <a:p>
            <a:pPr lvl="1"/>
            <a:r>
              <a:rPr lang="en-US" dirty="0" smtClean="0"/>
              <a:t>WiFi</a:t>
            </a:r>
            <a:r>
              <a:rPr lang="en-US" dirty="0"/>
              <a:t>, WiMAX </a:t>
            </a:r>
            <a:r>
              <a:rPr lang="en-US" b="1" dirty="0">
                <a:solidFill>
                  <a:srgbClr val="FF0000"/>
                </a:solidFill>
              </a:rPr>
              <a:t>&lt; 5</a:t>
            </a:r>
            <a:r>
              <a:rPr lang="en-US" dirty="0"/>
              <a:t>Mbps </a:t>
            </a:r>
            <a:r>
              <a:rPr lang="en-US" dirty="0" smtClean="0"/>
              <a:t>median</a:t>
            </a:r>
          </a:p>
          <a:p>
            <a:r>
              <a:rPr lang="en-US" dirty="0" smtClean="0"/>
              <a:t>Uplink throughput</a:t>
            </a:r>
          </a:p>
          <a:p>
            <a:pPr lvl="1"/>
            <a:r>
              <a:rPr lang="en-US" dirty="0"/>
              <a:t>LTE median is </a:t>
            </a:r>
            <a:r>
              <a:rPr lang="en-US" b="1" dirty="0">
                <a:solidFill>
                  <a:srgbClr val="FF0000"/>
                </a:solidFill>
              </a:rPr>
              <a:t>5.6</a:t>
            </a:r>
            <a:r>
              <a:rPr lang="en-US" dirty="0"/>
              <a:t>Mbps, up to </a:t>
            </a:r>
            <a:r>
              <a:rPr lang="en-US" b="1" dirty="0">
                <a:solidFill>
                  <a:srgbClr val="FF0000"/>
                </a:solidFill>
              </a:rPr>
              <a:t>20</a:t>
            </a:r>
            <a:r>
              <a:rPr lang="en-US" dirty="0"/>
              <a:t>Mbps</a:t>
            </a:r>
          </a:p>
          <a:p>
            <a:pPr lvl="1"/>
            <a:r>
              <a:rPr lang="en-US" dirty="0"/>
              <a:t>WiFi, WiMAX </a:t>
            </a:r>
            <a:r>
              <a:rPr lang="en-US" b="1" dirty="0">
                <a:solidFill>
                  <a:srgbClr val="FF0000"/>
                </a:solidFill>
              </a:rPr>
              <a:t>&lt; 2</a:t>
            </a:r>
            <a:r>
              <a:rPr lang="en-US" dirty="0"/>
              <a:t>Mbps </a:t>
            </a:r>
            <a:r>
              <a:rPr lang="en-US" dirty="0" smtClean="0"/>
              <a:t>median</a:t>
            </a:r>
          </a:p>
          <a:p>
            <a:r>
              <a:rPr lang="en-US" dirty="0" smtClean="0"/>
              <a:t>RTT</a:t>
            </a:r>
          </a:p>
          <a:p>
            <a:pPr lvl="1"/>
            <a:r>
              <a:rPr lang="en-US" dirty="0"/>
              <a:t>LTE median </a:t>
            </a:r>
            <a:r>
              <a:rPr lang="en-US" b="1" dirty="0">
                <a:solidFill>
                  <a:srgbClr val="FF0000"/>
                </a:solidFill>
              </a:rPr>
              <a:t>70</a:t>
            </a:r>
            <a:r>
              <a:rPr lang="en-US" dirty="0"/>
              <a:t>ms</a:t>
            </a:r>
          </a:p>
          <a:p>
            <a:pPr lvl="1"/>
            <a:r>
              <a:rPr lang="en-US" dirty="0"/>
              <a:t>WiFi similar to LTE</a:t>
            </a:r>
          </a:p>
          <a:p>
            <a:pPr lvl="1"/>
            <a:r>
              <a:rPr lang="en-US" dirty="0"/>
              <a:t>WiMAX </a:t>
            </a:r>
            <a:r>
              <a:rPr lang="en-US" b="1" dirty="0" smtClean="0">
                <a:solidFill>
                  <a:srgbClr val="FF0000"/>
                </a:solidFill>
              </a:rPr>
              <a:t>150</a:t>
            </a:r>
            <a:r>
              <a:rPr lang="en-US" dirty="0" smtClean="0"/>
              <a:t>ms</a:t>
            </a:r>
            <a:endParaRPr lang="en-US" dirty="0"/>
          </a:p>
          <a:p>
            <a:pPr lvl="1"/>
            <a:endParaRPr lang="en-US" dirty="0"/>
          </a:p>
          <a:p>
            <a:pPr lvl="1"/>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82</a:t>
            </a:fld>
            <a:endParaRPr lang="en-US"/>
          </a:p>
        </p:txBody>
      </p:sp>
      <p:sp>
        <p:nvSpPr>
          <p:cNvPr id="4" name="Title 3"/>
          <p:cNvSpPr>
            <a:spLocks noGrp="1"/>
          </p:cNvSpPr>
          <p:nvPr>
            <p:ph type="title"/>
          </p:nvPr>
        </p:nvSpPr>
        <p:spPr/>
        <p:txBody>
          <a:bodyPr>
            <a:normAutofit fontScale="90000"/>
          </a:bodyPr>
          <a:lstStyle/>
          <a:p>
            <a:r>
              <a:rPr lang="en-US" dirty="0" smtClean="0"/>
              <a:t>Insights of LTE, WiFi, WiMAX Network Performance</a:t>
            </a:r>
            <a:endParaRPr lang="en-US" dirty="0"/>
          </a:p>
        </p:txBody>
      </p:sp>
    </p:spTree>
    <p:extLst>
      <p:ext uri="{BB962C8B-B14F-4D97-AF65-F5344CB8AC3E}">
        <p14:creationId xmlns:p14="http://schemas.microsoft.com/office/powerpoint/2010/main" val="407849556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83</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84</a:t>
            </a:fld>
            <a:endParaRPr lang="en-US"/>
          </a:p>
        </p:txBody>
      </p:sp>
    </p:spTree>
    <p:extLst>
      <p:ext uri="{BB962C8B-B14F-4D97-AF65-F5344CB8AC3E}">
        <p14:creationId xmlns:p14="http://schemas.microsoft.com/office/powerpoint/2010/main" val="218724837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85</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52162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86</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69417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87</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43170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88</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time</a:t>
            </a:r>
          </a:p>
          <a:p>
            <a:pPr lvl="1"/>
            <a:endParaRPr lang="en-US" dirty="0" smtClean="0"/>
          </a:p>
          <a:p>
            <a:r>
              <a:rPr lang="en-US" dirty="0" smtClean="0"/>
              <a:t>TCP</a:t>
            </a:r>
          </a:p>
          <a:p>
            <a:pPr lvl="1"/>
            <a:r>
              <a:rPr lang="en-US" dirty="0" smtClean="0"/>
              <a:t>Common TCP metrics: downlink/uplink throughput, round-trip time (RTT), packet loss rate, etc.</a:t>
            </a:r>
          </a:p>
          <a:p>
            <a:pPr lvl="1"/>
            <a:r>
              <a:rPr lang="en-US" dirty="0" smtClean="0"/>
              <a:t>For TCP throughput test, we choose the closest nodes among the </a:t>
            </a:r>
            <a:r>
              <a:rPr lang="en-US" i="1" dirty="0" smtClean="0">
                <a:solidFill>
                  <a:srgbClr val="0000FF"/>
                </a:solidFill>
              </a:rPr>
              <a:t>120+ global M-Lab nodes </a:t>
            </a:r>
            <a:r>
              <a:rPr lang="en-US" dirty="0" smtClean="0"/>
              <a:t>and use parallel TCP connections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9</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p:transition xmlns:p14="http://schemas.microsoft.com/office/powerpoint/2010/main" advTm="53718"/>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90</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91</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92</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93</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94</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95</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96</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97</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98</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99</a:t>
            </a:fld>
            <a:endParaRPr lang="en-US"/>
          </a:p>
        </p:txBody>
      </p:sp>
    </p:spTree>
    <p:extLst>
      <p:ext uri="{BB962C8B-B14F-4D97-AF65-F5344CB8AC3E}">
        <p14:creationId xmlns:p14="http://schemas.microsoft.com/office/powerpoint/2010/main" val="106955563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73869</TotalTime>
  <Words>13629</Words>
  <Application>Microsoft Macintosh PowerPoint</Application>
  <PresentationFormat>On-screen Show (4:3)</PresentationFormat>
  <Paragraphs>1840</Paragraphs>
  <Slides>155</Slides>
  <Notes>141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155</vt:i4>
      </vt:variant>
    </vt:vector>
  </HeadingPairs>
  <TitlesOfParts>
    <vt:vector size="157" baseType="lpstr">
      <vt:lpstr>prelim</vt:lpstr>
      <vt:lpstr>Equation</vt:lpstr>
      <vt:lpstr>Performance and Power Characterization of Cellular Networks and  Mobile Application Optimizations </vt:lpstr>
      <vt:lpstr>Smartphone Ecosystem</vt:lpstr>
      <vt:lpstr>Key Motivations</vt:lpstr>
      <vt:lpstr>My Research Goal</vt:lpstr>
      <vt:lpstr>Thesis Statement</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Roadmap</vt:lpstr>
      <vt:lpstr>Smartphone web browsing is complicated</vt:lpstr>
      <vt:lpstr>Key challenges of web performance analysis</vt:lpstr>
      <vt:lpstr>How to isolate impact of individual factor?</vt:lpstr>
      <vt:lpstr>How to identify performance bottlenecks?</vt:lpstr>
      <vt:lpstr>Web browsing breakdown</vt:lpstr>
      <vt:lpstr>Lessons from web browsing performance study</vt:lpstr>
      <vt:lpstr>Roadmap</vt:lpstr>
      <vt:lpstr>LTE is New, Requires Exploration</vt:lpstr>
      <vt:lpstr>Motivations</vt:lpstr>
      <vt:lpstr>LTE network topology of the studied carrier</vt:lpstr>
      <vt:lpstr>LTE network topology of the studied carrier</vt:lpstr>
      <vt:lpstr>Data set studied</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Radio Resource Control (RRC)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Power model for data transfer</vt:lpstr>
      <vt:lpstr>Power model for data transfer</vt:lpstr>
      <vt:lpstr>Trace-driven modeling methodology</vt:lpstr>
      <vt:lpstr>Power model validation</vt:lpstr>
      <vt:lpstr>UMICH data set</vt:lpstr>
      <vt:lpstr>Energy consumption break down</vt:lpstr>
      <vt:lpstr>Energy consumption break down</vt:lpstr>
      <vt:lpstr>Roadmap</vt:lpstr>
      <vt:lpstr>Radio Resource Control (RRC)  State Machine</vt:lpstr>
      <vt:lpstr>Fast Dormancy (FD)</vt:lpstr>
      <vt:lpstr>Problem with the Naïve Fast Dormancy</vt:lpstr>
      <vt:lpstr>RadioProphet: Intelligently Invoke FD</vt:lpstr>
      <vt:lpstr>Definition of a “burst”</vt:lpstr>
      <vt:lpstr>RadioProphet: Intelligent Radio Resource Deallocation for Cellular Networks </vt:lpstr>
      <vt:lpstr>Inter-Burst Time (IBT) Prediction</vt:lpstr>
      <vt:lpstr>Example Feature Selection – TCP Flags</vt:lpstr>
      <vt:lpstr>Implementation and Evaluation</vt:lpstr>
      <vt:lpstr>Summary and Future Agenda</vt:lpstr>
      <vt:lpstr>Thank you! </vt:lpstr>
      <vt:lpstr>PowerPoint Presentation</vt:lpstr>
      <vt:lpstr>PowerPoint Presentation</vt:lpstr>
      <vt:lpstr>Backup slides</vt:lpstr>
      <vt:lpstr>Impact of concurrent TCP connections</vt:lpstr>
      <vt:lpstr>Compression improves performance</vt:lpstr>
      <vt:lpstr>Highlight observations</vt:lpstr>
      <vt:lpstr>Breakdown of content type for all HTTP traffic based on content size</vt:lpstr>
      <vt:lpstr>3GTest: Global 3G network performance measurement</vt:lpstr>
      <vt:lpstr>3GTest collects representative results in many countries</vt:lpstr>
      <vt:lpstr>Insights of 3G Network Performance</vt:lpstr>
      <vt:lpstr>Insights of LTE, WiFi, WiMAX Network Performance</vt:lpstr>
      <vt:lpstr>LTE Network characteristics</vt:lpstr>
      <vt:lpstr>LTE Network characteristics</vt:lpstr>
      <vt:lpstr>Downlink throughput</vt:lpstr>
      <vt:lpstr>Uplink throughput</vt:lpstr>
      <vt:lpstr>RTT</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Screen-off traffic characterization</vt:lpstr>
      <vt:lpstr>Breakdown of packet count based on screen status</vt:lpstr>
      <vt:lpstr>Screen-on and screen-off traffic comparison</vt:lpstr>
      <vt:lpstr>Does screen-off traffic matter for radio resource and energy?</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2541</cp:revision>
  <dcterms:created xsi:type="dcterms:W3CDTF">2012-01-10T20:28:26Z</dcterms:created>
  <dcterms:modified xsi:type="dcterms:W3CDTF">2013-04-25T01:43:56Z</dcterms:modified>
</cp:coreProperties>
</file>